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9" r:id="rId1"/>
    <p:sldMasterId id="2147483650" r:id="rId2"/>
    <p:sldMasterId id="2147483654" r:id="rId3"/>
  </p:sldMasterIdLst>
  <p:notesMasterIdLst>
    <p:notesMasterId r:id="rId36"/>
  </p:notesMasterIdLst>
  <p:handoutMasterIdLst>
    <p:handoutMasterId r:id="rId37"/>
  </p:handoutMasterIdLst>
  <p:sldIdLst>
    <p:sldId id="256" r:id="rId4"/>
    <p:sldId id="315" r:id="rId5"/>
    <p:sldId id="327" r:id="rId6"/>
    <p:sldId id="329" r:id="rId7"/>
    <p:sldId id="332" r:id="rId8"/>
    <p:sldId id="328" r:id="rId9"/>
    <p:sldId id="330" r:id="rId10"/>
    <p:sldId id="257" r:id="rId11"/>
    <p:sldId id="325" r:id="rId12"/>
    <p:sldId id="294" r:id="rId13"/>
    <p:sldId id="287" r:id="rId14"/>
    <p:sldId id="324" r:id="rId15"/>
    <p:sldId id="296" r:id="rId16"/>
    <p:sldId id="263" r:id="rId17"/>
    <p:sldId id="264" r:id="rId18"/>
    <p:sldId id="265" r:id="rId19"/>
    <p:sldId id="323" r:id="rId20"/>
    <p:sldId id="303" r:id="rId21"/>
    <p:sldId id="334" r:id="rId22"/>
    <p:sldId id="333" r:id="rId23"/>
    <p:sldId id="276" r:id="rId24"/>
    <p:sldId id="295" r:id="rId25"/>
    <p:sldId id="326" r:id="rId26"/>
    <p:sldId id="297" r:id="rId27"/>
    <p:sldId id="301" r:id="rId28"/>
    <p:sldId id="298" r:id="rId29"/>
    <p:sldId id="302" r:id="rId30"/>
    <p:sldId id="282" r:id="rId31"/>
    <p:sldId id="283" r:id="rId32"/>
    <p:sldId id="290" r:id="rId33"/>
    <p:sldId id="306" r:id="rId34"/>
    <p:sldId id="267" r:id="rId35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68"/>
    <p:restoredTop sz="94694"/>
  </p:normalViewPr>
  <p:slideViewPr>
    <p:cSldViewPr>
      <p:cViewPr varScale="1">
        <p:scale>
          <a:sx n="117" d="100"/>
          <a:sy n="117" d="100"/>
        </p:scale>
        <p:origin x="2416" y="16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10/7/25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EE3A733-988A-4746-A92D-DD6E9648E46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17</a:t>
            </a:fld>
            <a:endParaRPr lang="en-US" altLang="x-none"/>
          </a:p>
        </p:txBody>
      </p:sp>
      <p:sp>
        <p:nvSpPr>
          <p:cNvPr id="178179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657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655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37454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88870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06E838A-9EE9-654A-B91E-CD19111A9618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22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644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23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2653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24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1541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6364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680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07C57594-F101-AD4A-95A0-BEEBCB4C419D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4617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30894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3C7F27C8-1323-D040-B4BA-E8CDE9A50827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30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40806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6975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263C0BD-BF43-B140-AE76-DECCEE9D31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32</a:t>
            </a:fld>
            <a:endParaRPr lang="en-US" altLang="x-none"/>
          </a:p>
        </p:txBody>
      </p:sp>
      <p:sp>
        <p:nvSpPr>
          <p:cNvPr id="180227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632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934ED47-A15F-884D-97FF-79A97564155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8</a:t>
            </a:fld>
            <a:endParaRPr lang="en-US" altLang="x-none"/>
          </a:p>
        </p:txBody>
      </p:sp>
      <p:sp>
        <p:nvSpPr>
          <p:cNvPr id="15565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8EAE2D43-B533-FC4B-8C40-E4ECD9751156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10</a:t>
            </a:fld>
            <a:endParaRPr lang="en-US" altLang="x-none"/>
          </a:p>
        </p:txBody>
      </p:sp>
      <p:sp>
        <p:nvSpPr>
          <p:cNvPr id="16179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93957132-C3D2-0B41-8DF0-69358282AA49}" type="slidenum">
              <a:rPr lang="en-US" altLang="x-none" smtClean="0"/>
              <a:pPr>
                <a:defRPr/>
              </a:pPr>
              <a:t>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73040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  <p:sp>
        <p:nvSpPr>
          <p:cNvPr id="168963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FDE41602-C361-A14E-8648-CBD79877F6E1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5F0EB34E-48D6-7B4A-ABA7-F892B36D1E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14</a:t>
            </a:fld>
            <a:endParaRPr lang="en-US" altLang="x-none"/>
          </a:p>
        </p:txBody>
      </p:sp>
      <p:sp>
        <p:nvSpPr>
          <p:cNvPr id="17203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150D3389-E880-7649-BD3B-48B97852FBA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15</a:t>
            </a:fld>
            <a:endParaRPr lang="en-US" altLang="x-none"/>
          </a:p>
        </p:txBody>
      </p:sp>
      <p:sp>
        <p:nvSpPr>
          <p:cNvPr id="17408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32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E3BA4AE-70A0-E243-9BD6-E70614CD48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16</a:t>
            </a:fld>
            <a:endParaRPr lang="en-US" altLang="x-none"/>
          </a:p>
        </p:txBody>
      </p:sp>
      <p:sp>
        <p:nvSpPr>
          <p:cNvPr id="17613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2CDE4-A5D6-3F4D-9992-7AEF4E96308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0634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65D0E-5061-C548-88EE-5569DA521AB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3450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D4FAA5-E750-FD42-BB70-05D04FC3757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5561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17D4C-B480-2040-B276-02261CAD922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403346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A216E8-4824-1B45-B97A-7E7BDA5F9E3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19998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6D2299-EAF9-894D-8C21-76A661BAF7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877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B1CBC-BE39-E649-8CCA-3D8B5AE241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107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A7C572-D1DB-1F46-AC69-DFA2CED93C9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835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40A4D0-ED9A-A744-9891-17C9042539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93059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DD4EE-BAA4-2E4B-88A1-C488F2D9E1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451746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C46327-57F7-7B4E-B74E-731B923F231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68626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7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7" name="Picture 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8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1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2" name="Picture 11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4" name="Rectangle 12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6BAF836-378F-D144-98ED-847D273FD8F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9" r:id="rId1"/>
    <p:sldLayoutId id="2147485960" r:id="rId2"/>
    <p:sldLayoutId id="2147485961" r:id="rId3"/>
    <p:sldLayoutId id="2147485962" r:id="rId4"/>
    <p:sldLayoutId id="2147485963" r:id="rId5"/>
    <p:sldLayoutId id="2147485964" r:id="rId6"/>
    <p:sldLayoutId id="2147485965" r:id="rId7"/>
    <p:sldLayoutId id="2147485966" r:id="rId8"/>
    <p:sldLayoutId id="2147485967" r:id="rId9"/>
    <p:sldLayoutId id="2147485968" r:id="rId10"/>
    <p:sldLayoutId id="214748596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uwseds.github.io/syllabus.html" TargetMode="Externa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hisheksugam/Climate_Polic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gho/Car2know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ewton/BioReactor-Data-Loggi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9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" TargetMode="External"/><Relationship Id="rId13" Type="http://schemas.openxmlformats.org/officeDocument/2006/relationships/hyperlink" Target="http://data.worldbank.org/country/china" TargetMode="External"/><Relationship Id="rId3" Type="http://schemas.openxmlformats.org/officeDocument/2006/relationships/hyperlink" Target="http://drugbank.ca/" TargetMode="External"/><Relationship Id="rId7" Type="http://schemas.openxmlformats.org/officeDocument/2006/relationships/hyperlink" Target="http://www.nyc.gov/html/tlc/html/about/trip_record_data.shtml" TargetMode="External"/><Relationship Id="rId12" Type="http://schemas.openxmlformats.org/officeDocument/2006/relationships/hyperlink" Target="http://data.worldbank.org/country/russian-federation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9.xml"/><Relationship Id="rId6" Type="http://schemas.openxmlformats.org/officeDocument/2006/relationships/hyperlink" Target="https://www.divvybikes.com/data" TargetMode="External"/><Relationship Id="rId11" Type="http://schemas.openxmlformats.org/officeDocument/2006/relationships/hyperlink" Target="http://data.worldbank.org/region/european-union" TargetMode="External"/><Relationship Id="rId5" Type="http://schemas.openxmlformats.org/officeDocument/2006/relationships/hyperlink" Target="https://data.seattle.gov/Transportation/Traffic-Flow-Counts/7svg-ds5z" TargetMode="External"/><Relationship Id="rId10" Type="http://schemas.openxmlformats.org/officeDocument/2006/relationships/hyperlink" Target="https://factfinder.census.gov/faces/nav/jsf/pages/index.xhtml" TargetMode="External"/><Relationship Id="rId4" Type="http://schemas.openxmlformats.org/officeDocument/2006/relationships/hyperlink" Target="http://toxnet.nlm.nih.gov/" TargetMode="External"/><Relationship Id="rId9" Type="http://schemas.openxmlformats.org/officeDocument/2006/relationships/hyperlink" Target="https://www.prontocycleshare.com/datachalleng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Bryna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1,2,3,4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dirty="0"/>
              <a:t>Elli Beres</a:t>
            </a:r>
            <a:r>
              <a:rPr lang="en-US" sz="2800" baseline="30000" dirty="0">
                <a:solidFill>
                  <a:srgbClr val="FFFFFF"/>
                </a:solidFill>
                <a:latin typeface="Calibri" charset="0"/>
              </a:rPr>
              <a:t>3,6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Ian Quah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7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Environmental &amp; Occupational Health Sciences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Seattle Hub for Synthetic Biology</a:t>
            </a: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7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Psychology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September 25, 2025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B7B95F-1416-B0D4-891C-8A5F85075E3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35BF5D3-DDD5-5E48-967C-78E2F6B606F8}" type="slidenum">
              <a:rPr lang="en-US" altLang="x-none" smtClean="0"/>
              <a:pPr>
                <a:defRPr/>
              </a:pPr>
              <a:t>1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Text Box 1"/>
          <p:cNvSpPr txBox="1">
            <a:spLocks noChangeArrowheads="1"/>
          </p:cNvSpPr>
          <p:nvPr/>
        </p:nvSpPr>
        <p:spPr bwMode="auto">
          <a:xfrm>
            <a:off x="609600" y="12954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Course Overview</a:t>
            </a:r>
          </a:p>
        </p:txBody>
      </p:sp>
      <p:sp>
        <p:nvSpPr>
          <p:cNvPr id="160770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DAFC446F-D855-CE4A-A0C3-71DAF11BC96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22F85-3005-7192-2512-1E94C4249AB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10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397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Survey Results (21/51 responding)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0D5080-8D97-A256-4220-C9BCF7DB6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are comfortable (in some language) with: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Hello world, if statements, for statements, writing functions, reading data from a tab-delimited file, importing a library and producing a plot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About half are comfortable (in some language) with: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Writing a docstring and training a statistical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Few are comfortable with: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Scraping a web page, working with &gt;1 TB of data, developing a complex app or module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About half have never used git, most who have used it feel that they are beginners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2854" name="Slide Number Placeholder 1"/>
          <p:cNvSpPr>
            <a:spLocks noGrp="1"/>
          </p:cNvSpPr>
          <p:nvPr>
            <p:ph type="sldNum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3EBE160-3AAC-8A4A-BC0B-FB753C849B4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11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What you will learn</a:t>
            </a:r>
          </a:p>
        </p:txBody>
      </p:sp>
      <p:sp>
        <p:nvSpPr>
          <p:cNvPr id="16384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1036638"/>
            <a:ext cx="8229600" cy="452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Program in Python using the Python scientific stack, including </a:t>
            </a:r>
            <a:r>
              <a:rPr lang="en-US" altLang="x-none" sz="2400" dirty="0" err="1"/>
              <a:t>numpy</a:t>
            </a:r>
            <a:r>
              <a:rPr lang="en-US" altLang="x-none" sz="2400" dirty="0"/>
              <a:t>, pandas, and matplotlib.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Search, evaluate, and integrate into a project externally developed Python packages; create your own Python packages.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unit tests that validate important aspects of the project implementation.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software that it can be used by others including: sharing code on GitHub, documentation, installing packages, setup, and running computational studies.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Create technical specifications for what a program should do and how this is accomplished.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794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4901F1-7F36-6342-8D54-5E912AC9A278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Structure</a:t>
            </a:r>
          </a:p>
        </p:txBody>
      </p:sp>
      <p:sp>
        <p:nvSpPr>
          <p:cNvPr id="16896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914400"/>
            <a:ext cx="8229600" cy="521176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defRPr/>
            </a:pPr>
            <a:r>
              <a:rPr lang="en-US" altLang="x-none" dirty="0">
                <a:hlinkClick r:id="rId2"/>
              </a:rPr>
              <a:t>http://uwseds.github.io/syllabus.html</a:t>
            </a:r>
            <a:endParaRPr lang="en-US" altLang="x-none" dirty="0"/>
          </a:p>
          <a:p>
            <a:pPr marL="457200" indent="-457200">
              <a:buFont typeface="Arial" charset="0"/>
              <a:buChar char="•"/>
              <a:defRPr/>
            </a:pPr>
            <a:endParaRPr lang="en-US" altLang="x-none" sz="2400" dirty="0"/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Programming basics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Version control, Python, data manipulation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development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Debugging, documentation, design, collaboration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Enrichment?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Visualization, machine learning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engineering practicum (project)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9988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883EA58-DD54-0E4B-8D9F-A0F33CAB01B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13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Programming vs. Software Engineering</a:t>
            </a: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7200" y="1371600"/>
            <a:ext cx="82296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indent="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US" sz="3200" dirty="0">
                <a:latin typeface="Calibri" charset="0"/>
              </a:rPr>
              <a:t>Analogy: What is the difference between the following kinds of writing: 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Note to yourself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An article in the NY Times</a:t>
            </a:r>
            <a:endParaRPr lang="en-US" sz="2800" dirty="0">
              <a:latin typeface="Calibri" charset="0"/>
            </a:endParaRP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171011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4098AC5-7BF4-3D4F-8E7D-AAF70E8079E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F812B0-212F-5EC3-1419-9781042E3C7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14</a:t>
            </a:fld>
            <a:endParaRPr lang="en-US" altLang="x-none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1"/>
          <p:cNvSpPr txBox="1">
            <a:spLocks noChangeArrowheads="1"/>
          </p:cNvSpPr>
          <p:nvPr/>
        </p:nvSpPr>
        <p:spPr bwMode="auto">
          <a:xfrm>
            <a:off x="2590800" y="762000"/>
            <a:ext cx="3886200" cy="8382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How Learn Skills</a:t>
            </a:r>
          </a:p>
        </p:txBody>
      </p:sp>
      <p:sp>
        <p:nvSpPr>
          <p:cNvPr id="173058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Relating Writing to Software</a:t>
            </a: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10569C4-E678-B84D-BD81-0BEC3E027ED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15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graphicFrame>
        <p:nvGraphicFramePr>
          <p:cNvPr id="22532" name="Group 4"/>
          <p:cNvGraphicFramePr>
            <a:graphicFrameLocks noGrp="1"/>
          </p:cNvGraphicFramePr>
          <p:nvPr/>
        </p:nvGraphicFramePr>
        <p:xfrm>
          <a:off x="2286000" y="16224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Reporter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Writing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Content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Structure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Review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554" name="Group 26"/>
          <p:cNvGraphicFramePr>
            <a:graphicFrameLocks noGrp="1"/>
          </p:cNvGraphicFramePr>
          <p:nvPr/>
        </p:nvGraphicFramePr>
        <p:xfrm>
          <a:off x="4597400" y="15970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SW </a:t>
                      </a:r>
                      <a:r>
                        <a:rPr kumimoji="0" lang="en-US" sz="3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Eng</a:t>
                      </a:r>
                      <a:endParaRPr kumimoji="0" 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Code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Features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Design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Testing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76" name="AutoShape 48"/>
          <p:cNvSpPr>
            <a:spLocks noChangeArrowheads="1"/>
          </p:cNvSpPr>
          <p:nvPr/>
        </p:nvSpPr>
        <p:spPr bwMode="auto">
          <a:xfrm>
            <a:off x="304800" y="2359025"/>
            <a:ext cx="1600200" cy="612775"/>
          </a:xfrm>
          <a:prstGeom prst="wedgeRoundRectCallout">
            <a:avLst>
              <a:gd name="adj1" fmla="val 75718"/>
              <a:gd name="adj2" fmla="val 1120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>
                <a:solidFill>
                  <a:srgbClr val="000000"/>
                </a:solidFill>
                <a:latin typeface="Calibri" charset="0"/>
                <a:ea typeface="ＭＳ Ｐゴシック" charset="0"/>
              </a:rPr>
              <a:t>Freshman English</a:t>
            </a:r>
          </a:p>
        </p:txBody>
      </p:sp>
      <p:sp>
        <p:nvSpPr>
          <p:cNvPr id="22577" name="AutoShape 49"/>
          <p:cNvSpPr>
            <a:spLocks noChangeArrowheads="1"/>
          </p:cNvSpPr>
          <p:nvPr/>
        </p:nvSpPr>
        <p:spPr bwMode="auto">
          <a:xfrm>
            <a:off x="6858000" y="1905001"/>
            <a:ext cx="1981200" cy="1066800"/>
          </a:xfrm>
          <a:prstGeom prst="wedgeRoundRectCallout">
            <a:avLst>
              <a:gd name="adj1" fmla="val -68574"/>
              <a:gd name="adj2" fmla="val 1547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Programming course, this class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509713" y="2816225"/>
            <a:ext cx="776287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1" name="AutoShape 48"/>
          <p:cNvSpPr>
            <a:spLocks noChangeArrowheads="1"/>
          </p:cNvSpPr>
          <p:nvPr/>
        </p:nvSpPr>
        <p:spPr bwMode="auto">
          <a:xfrm>
            <a:off x="381000" y="5483225"/>
            <a:ext cx="3810000" cy="612775"/>
          </a:xfrm>
          <a:prstGeom prst="wedgeRoundRectCallout">
            <a:avLst>
              <a:gd name="adj1" fmla="val -13472"/>
              <a:gd name="adj2" fmla="val -25526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Composition &amp; literature classes, professional writer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 flipV="1">
            <a:off x="6705600" y="3273425"/>
            <a:ext cx="776288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3" name="AutoShape 48"/>
          <p:cNvSpPr>
            <a:spLocks noChangeArrowheads="1"/>
          </p:cNvSpPr>
          <p:nvPr/>
        </p:nvSpPr>
        <p:spPr bwMode="auto">
          <a:xfrm>
            <a:off x="5105400" y="5559425"/>
            <a:ext cx="3733800" cy="612775"/>
          </a:xfrm>
          <a:prstGeom prst="wedgeRoundRectCallout">
            <a:avLst>
              <a:gd name="adj1" fmla="val 10824"/>
              <a:gd name="adj2" fmla="val -28684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CS degree, practical collaborative exp., this class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BB66CA-C6AE-F714-BF5A-7AC37C55FE0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15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576" grpId="0" animBg="1"/>
      <p:bldP spid="22577" grpId="0" animBg="1"/>
      <p:bldP spid="4" grpId="0"/>
      <p:bldP spid="11" grpId="0" animBg="1"/>
      <p:bldP spid="12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graphicFrame>
        <p:nvGraphicFramePr>
          <p:cNvPr id="2355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900457"/>
              </p:ext>
            </p:extLst>
          </p:nvPr>
        </p:nvGraphicFramePr>
        <p:xfrm>
          <a:off x="2209800" y="1524000"/>
          <a:ext cx="4953000" cy="3954463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4263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Item</a:t>
                      </a:r>
                      <a:endParaRPr kumimoji="0" lang="en-US" altLang="x-none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 %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Homework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(~5 homeworks)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35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participation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6150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project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50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5123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1832CF6B-833D-6A46-B8B4-71350C02E028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16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5C8166-E290-14ED-589C-91BD78A8440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16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sp>
        <p:nvSpPr>
          <p:cNvPr id="177154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94FA5660-D96B-B34A-9D65-AF4387711E0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17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we grade homework</a:t>
            </a:r>
            <a:r>
              <a:rPr lang="mr-IN" sz="3200" dirty="0">
                <a:latin typeface="Calibri" charset="0"/>
              </a:rPr>
              <a:t>…</a:t>
            </a:r>
            <a:endParaRPr lang="en-US" sz="3200" dirty="0">
              <a:latin typeface="Calibri" charset="0"/>
            </a:endParaRP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submit homework using GitHub (version control tool) by the due date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We take up to a week to review the homework and give feedback with a GitHub Issue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have an additional week to revise the homework to address any weaknesses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Your final grade for a homework is given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There is no reason you can’t get 5/5 on all HW 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7AB43F-E2C7-404F-4A8C-B4FE7C1DA3D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17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Version control is an essential tool in software engineering.  It is “track changes” for code.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use GitHub to collect and give feedback on homework.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The world uses GitHub to co-develop software.  You will learn git and GitHub.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18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0" y="4639388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9C77A1-1B26-0572-875B-E520D55B866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3E8EA-7598-EC43-FC77-BD2D09AE114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9877961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sent out a data collection instrument to map your UW NetID onto your GitHub account.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Right now….</a:t>
            </a:r>
            <a:br>
              <a:rPr lang="en-US" sz="3200" dirty="0">
                <a:latin typeface="Calibri" charset="0"/>
              </a:rPr>
            </a:br>
            <a:r>
              <a:rPr lang="en-US" sz="3200" dirty="0">
                <a:latin typeface="Calibri" charset="0"/>
              </a:rPr>
              <a:t>	A hot dog is a sandwich by popular vote.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19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500" y="4673600"/>
            <a:ext cx="2527300" cy="147320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96990AF-7944-0531-D959-774C98FC5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4171950"/>
            <a:ext cx="22098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BBC959-AF63-6365-32D7-30D2D7CB6D78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F9A47-8256-D710-42E9-EFD0C6297B3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32999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What's the class about? Who are we?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Instructor introductions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Objectives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Teach how to create and collaborate on data- and computation-intensive research projects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Provide practical software engineering skills for data analysis in research &amp; industry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Elevate coding in academia to the level of technical / manuscript writing and patents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</a:pPr>
            <a:endParaRPr lang="en-US" altLang="x-none" sz="2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F83E5CE-1B87-5646-B875-61B429FB44D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Teams of 3 to 4 with 4 being optimal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Prefer </a:t>
            </a:r>
            <a:r>
              <a:rPr lang="en-US" sz="3200" i="1" dirty="0">
                <a:latin typeface="Calibri" charset="0"/>
              </a:rPr>
              <a:t>teams with diversity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Develop project using version control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20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267200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AAC293-3C0F-6056-90E7-53A47482CBB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06DAE7-B99E-E29A-CADC-370BA11590C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0836185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Design (use cases, component specification)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Documentation (how to, docstrings)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Style (PEP8, pylint)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Coding, testing &amp; milestones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Standup &amp; code reviews</a:t>
            </a:r>
            <a:endParaRPr lang="en-U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21</a:t>
            </a:fld>
            <a:endParaRPr 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5715000" y="5638800"/>
            <a:ext cx="3247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/>
              </a:rPr>
              <a:t>http://uwseds.github.io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C3FF1B-9E01-7810-0784-C74FE845503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82570-6E13-B6DA-764C-FC5F52986166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911348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1: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Answer “Research” Questions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66888"/>
            <a:ext cx="8229600" cy="432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Problem statement: Answer two to three questions of business or scientific relevance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Use a </a:t>
            </a:r>
            <a:r>
              <a:rPr lang="en-US" altLang="x-none" sz="3200" dirty="0" err="1">
                <a:solidFill>
                  <a:srgbClr val="000000"/>
                </a:solidFill>
                <a:latin typeface="Calibri" charset="0"/>
              </a:rPr>
              <a:t>Jupyter</a:t>
            </a: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 notebook and supporting python files</a:t>
            </a:r>
          </a:p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tx1"/>
                </a:solidFill>
                <a:latin typeface="Calibri" charset="0"/>
                <a:hlinkClick r:id="rId3"/>
              </a:rPr>
              <a:t>Connect the Dots</a:t>
            </a:r>
            <a:r>
              <a:rPr lang="en-US" sz="3200" dirty="0">
                <a:solidFill>
                  <a:schemeClr val="tx1"/>
                </a:solidFill>
                <a:latin typeface="Calibri" charset="0"/>
              </a:rPr>
              <a:t>: Predicting HIV viral load using new low-cost testing techniques</a:t>
            </a:r>
            <a:endParaRPr lang="is-IS" sz="32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7A39B091-0409-9845-B7E4-33520292F0E9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A3BA3A4-7BFC-9CAE-CC98-78DD055C0D8C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F3C131-8681-E9BE-7A6B-106037CD9DF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3410279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Capstone Project Type 2: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Reusable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Create data repository with tools  (e.g., search, visualization, analytics)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latin typeface="Calibri" charset="0"/>
                <a:hlinkClick r:id="rId3"/>
              </a:rPr>
              <a:t>PyWRIS</a:t>
            </a:r>
            <a:r>
              <a:rPr lang="en-US" altLang="x-none" sz="3200" dirty="0">
                <a:latin typeface="Calibri" charset="0"/>
              </a:rPr>
              <a:t>: Make India Water Resource Information available to reusable python code.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23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ACA5E32-8229-12FE-EDE0-154D39E5058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E049C8-7F38-0355-CDE7-AFEF9361E80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8692492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3: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a Tool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Solve a problem common to many users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Don’t re-invent the wheel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  <a:hlinkClick r:id="rId3"/>
              </a:rPr>
              <a:t>MoSnoPro-US</a:t>
            </a:r>
            <a:r>
              <a:rPr lang="en-US" sz="3200" dirty="0">
                <a:latin typeface="Calibri" charset="0"/>
              </a:rPr>
              <a:t> </a:t>
            </a:r>
            <a:r>
              <a:rPr lang="mr-IN" sz="3200" dirty="0">
                <a:latin typeface="Calibri" charset="0"/>
              </a:rPr>
              <a:t>–</a:t>
            </a:r>
            <a:r>
              <a:rPr lang="en-US" sz="3200" dirty="0">
                <a:latin typeface="Calibri" charset="0"/>
              </a:rPr>
              <a:t> Modeling and visualization for snow-pack properties to make model data accessible to non-experts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87F5B93-5BDB-0EC4-4680-AB1431C8F9EE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97C135-2446-31C5-404A-0E660ADBB95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2177564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Getting Started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362200" y="1219200"/>
            <a:ext cx="3581400" cy="820234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Students present statements of interest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857500" y="2494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Gather with like minded students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857500" y="3822198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Verify the project idea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857500" y="5161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Size the effort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152900" y="2039434"/>
            <a:ext cx="0" cy="455113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 bwMode="auto">
          <a:xfrm>
            <a:off x="4152900" y="3429000"/>
            <a:ext cx="0" cy="393198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7" idx="2"/>
            <a:endCxn id="8" idx="0"/>
          </p:cNvCxnSpPr>
          <p:nvPr/>
        </p:nvCxnSpPr>
        <p:spPr bwMode="auto">
          <a:xfrm>
            <a:off x="4152900" y="4756651"/>
            <a:ext cx="0" cy="40489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Elbow Connector 17"/>
          <p:cNvCxnSpPr>
            <a:stCxn id="7" idx="1"/>
            <a:endCxn id="6" idx="1"/>
          </p:cNvCxnSpPr>
          <p:nvPr/>
        </p:nvCxnSpPr>
        <p:spPr bwMode="auto">
          <a:xfrm rot="10800000">
            <a:off x="2857500" y="2961775"/>
            <a:ext cx="12700" cy="1327651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Elbow Connector 19"/>
          <p:cNvCxnSpPr>
            <a:stCxn id="8" idx="1"/>
            <a:endCxn id="6" idx="1"/>
          </p:cNvCxnSpPr>
          <p:nvPr/>
        </p:nvCxnSpPr>
        <p:spPr bwMode="auto">
          <a:xfrm rot="10800000">
            <a:off x="2857500" y="2961774"/>
            <a:ext cx="12700" cy="2667000"/>
          </a:xfrm>
          <a:prstGeom prst="bentConnector3">
            <a:avLst>
              <a:gd name="adj1" fmla="val 3884213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Elbow Connector 22"/>
          <p:cNvCxnSpPr>
            <a:stCxn id="8" idx="3"/>
            <a:endCxn id="7" idx="3"/>
          </p:cNvCxnSpPr>
          <p:nvPr/>
        </p:nvCxnSpPr>
        <p:spPr bwMode="auto">
          <a:xfrm flipV="1">
            <a:off x="5448300" y="4289425"/>
            <a:ext cx="12700" cy="1339349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48A750-A991-59F1-07D5-A7CF7D6398F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5000E7-1516-7926-6EF9-8C6A96D3326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5F3A47B-B38C-184F-B00C-3A36C770291A}" type="slidenum">
              <a:rPr lang="en-US" altLang="x-none" smtClean="0"/>
              <a:pPr>
                <a:defRPr/>
              </a:pPr>
              <a:t>25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0178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Things to Think About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Topics of interest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an unmet need (i.e. no code already exists)?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only commercial software available for a task?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the potential user base?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you have access to NOW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much you’ve used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Code you have to access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clean the data are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26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F455C9A-F356-1590-7922-071D010B202D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1EED5C-0D67-3726-953B-491E0F534AA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52894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Verify the Project Idea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Is there an unmet need (i.e. no code already exists)?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Clarity about the project type?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Consensus on the problem being solved.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 you have data that can solve the problem?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27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0A666BB-B9E8-2C7C-0B0F-96DD16644417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812643-D522-E009-5ED4-52A9BE702B1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60151631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More on the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 to answer the scientific questions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Have access to the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28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646AEB0-8BE3-AC63-1109-9DF90A75342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D34E99-F0B4-13FB-7BED-91C2564558E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66502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Some Public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3"/>
              </a:rPr>
              <a:t>http://drugbank.ca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4"/>
              </a:rPr>
              <a:t>http://toxnet.nlm.nih.gov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5"/>
              </a:rPr>
              <a:t>https://data.seattle.gov/Transportation/Traffic-Flow-Counts/7svg-ds5z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6"/>
              </a:rPr>
              <a:t>https://www.divvybikes.com/data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7"/>
              </a:rPr>
              <a:t>http://www.nyc.gov/html/tlc/html/about/trip_record_data.shtml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8"/>
              </a:rPr>
              <a:t>https://www.kaggle.com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9"/>
              </a:rPr>
              <a:t>Pronto bike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0"/>
              </a:rPr>
              <a:t>American Fact Finder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1"/>
              </a:rPr>
              <a:t>European union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2"/>
              </a:rPr>
              <a:t>Russian federation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3"/>
              </a:rPr>
              <a:t>China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29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E24B2D-7EA6-55AE-BB3E-FCC802ADB7AE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9B0D70-CFC4-FB91-E343-026173DEA8C7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22395366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2D5709-E17F-95FC-2AA2-5486F87B4246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C8508-6F13-7A95-8CF4-E1236F911AD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FC94A3B-B27F-A9AB-ED67-695675D41500}"/>
              </a:ext>
            </a:extLst>
          </p:cNvPr>
          <p:cNvSpPr txBox="1">
            <a:spLocks/>
          </p:cNvSpPr>
          <p:nvPr/>
        </p:nvSpPr>
        <p:spPr>
          <a:xfrm>
            <a:off x="-914400" y="361136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kern="0" dirty="0" err="1"/>
              <a:t>Bryna</a:t>
            </a:r>
            <a:r>
              <a:rPr lang="en-US" b="1" kern="0" dirty="0"/>
              <a:t> Hazelton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69D23B-0E2E-92CC-E975-7753809CEFBC}"/>
              </a:ext>
            </a:extLst>
          </p:cNvPr>
          <p:cNvSpPr txBox="1">
            <a:spLocks/>
          </p:cNvSpPr>
          <p:nvPr/>
        </p:nvSpPr>
        <p:spPr>
          <a:xfrm>
            <a:off x="358761" y="5327389"/>
            <a:ext cx="3221491" cy="6096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ts val="8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ts val="7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2400" i="1" kern="0" dirty="0"/>
              <a:t>Email: </a:t>
            </a:r>
            <a:r>
              <a:rPr lang="en-US" sz="2400" i="1" kern="0" dirty="0" err="1"/>
              <a:t>brynah@uw.edu</a:t>
            </a:r>
            <a:endParaRPr lang="en-US" sz="2400" i="1" kern="0" dirty="0"/>
          </a:p>
        </p:txBody>
      </p:sp>
      <p:sp>
        <p:nvSpPr>
          <p:cNvPr id="8" name="AutoShape 2" descr="IMG_3968">
            <a:extLst>
              <a:ext uri="{FF2B5EF4-FFF2-40B4-BE49-F238E27FC236}">
                <a16:creationId xmlns:a16="http://schemas.microsoft.com/office/drawing/2014/main" id="{08040DBA-6D7C-8D5A-CD33-17B4C29074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6571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7DF9A2-66C8-3635-DC2E-066F9D82E5A1}"/>
              </a:ext>
            </a:extLst>
          </p:cNvPr>
          <p:cNvSpPr txBox="1"/>
          <p:nvPr/>
        </p:nvSpPr>
        <p:spPr>
          <a:xfrm>
            <a:off x="3114675" y="1372925"/>
            <a:ext cx="5665056" cy="3266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Astrophysics, specifically studying the early universe with radio telescopes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Petabyte scale data analysis (software)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Develop open-source software packages used widely in radio astronomy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eScience Director of Research Programs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Love gardening, particularly edible things</a:t>
            </a:r>
          </a:p>
        </p:txBody>
      </p:sp>
      <p:pic>
        <p:nvPicPr>
          <p:cNvPr id="5" name="Picture 4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04A46F7C-8444-4434-CD45-CA8C061D35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829"/>
          <a:stretch/>
        </p:blipFill>
        <p:spPr>
          <a:xfrm>
            <a:off x="474758" y="1524000"/>
            <a:ext cx="2450909" cy="252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792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Data! Data! Data!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</a:t>
            </a:r>
          </a:p>
          <a:p>
            <a:pPr marL="112713" indent="0">
              <a:spcBef>
                <a:spcPts val="800"/>
              </a:spcBef>
              <a:defRPr/>
            </a:pPr>
            <a:r>
              <a:rPr lang="en-US" sz="4800" b="1" dirty="0">
                <a:latin typeface="Calibri" charset="0"/>
              </a:rPr>
              <a:t>Think about your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910AB6EC-FD4D-3D4B-8BEC-A66537D41534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30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8C3DDAC-1A3A-BD3A-FF92-08048A3E62DC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F24E47-A1A6-EA73-4013-127778CCF2B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7316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Ideation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066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Over the first few weeks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areas are you interested in?  E.g. social good or a job demo.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data are available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tools already exist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type of project is this? (answer research question, create reusable data, create a tool, other?)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Volunteer to give a one slide, 5 minute project idea pitch at the start of class!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31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5FDCED-1CDD-DCA8-CDDD-A1C2029F709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E45025-55AF-4787-BCE7-4004781FEF0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9304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Course Web Page</a:t>
            </a:r>
          </a:p>
        </p:txBody>
      </p:sp>
      <p:sp>
        <p:nvSpPr>
          <p:cNvPr id="179202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A154BB29-5C3B-D04C-8429-1167617D7653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32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179203" name="Rectangle 5"/>
          <p:cNvSpPr>
            <a:spLocks noChangeArrowheads="1"/>
          </p:cNvSpPr>
          <p:nvPr/>
        </p:nvSpPr>
        <p:spPr bwMode="auto">
          <a:xfrm>
            <a:off x="1219200" y="2133600"/>
            <a:ext cx="7391400" cy="20335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r>
              <a:rPr lang="en-US" altLang="x-none" sz="5400" dirty="0">
                <a:solidFill>
                  <a:srgbClr val="000000"/>
                </a:solidFill>
                <a:hlinkClick r:id="rId3"/>
              </a:rPr>
              <a:t>http://uwseds.github.io</a:t>
            </a:r>
            <a:endParaRPr lang="en-US" altLang="x-none" sz="5400" dirty="0">
              <a:solidFill>
                <a:srgbClr val="000000"/>
              </a:solidFill>
            </a:endParaRPr>
          </a:p>
          <a:p>
            <a:pPr eaLnBrk="1" hangingPunct="1">
              <a:buSzPct val="100000"/>
            </a:pPr>
            <a:endParaRPr lang="en-US" altLang="x-none" sz="7200" dirty="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E2F72A-808E-949A-7F6E-DABE5E84269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32</a:t>
            </a:fld>
            <a:endParaRPr lang="en-US" altLang="x-none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Ian Quah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0" y="762000"/>
            <a:ext cx="4572000" cy="548640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3</a:t>
            </a:r>
            <a:r>
              <a:rPr lang="en-US" sz="2300" baseline="30000" dirty="0"/>
              <a:t>rd</a:t>
            </a:r>
            <a:r>
              <a:rPr lang="en-US" sz="2300" dirty="0"/>
              <a:t> year PhD trainee in Psychology</a:t>
            </a:r>
            <a:br>
              <a:rPr lang="en-US" sz="2300" dirty="0"/>
            </a:b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I study how structure and function mutually constrain one another in the </a:t>
            </a:r>
            <a:r>
              <a:rPr lang="en-US" sz="2300" i="1" dirty="0"/>
              <a:t>d melanogaster </a:t>
            </a:r>
            <a:r>
              <a:rPr lang="en-US" sz="2300" dirty="0"/>
              <a:t>via computational methods</a:t>
            </a:r>
            <a:br>
              <a:rPr lang="en-US" sz="2300" dirty="0"/>
            </a:b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Before coming back to school, I worked in cryptography and machine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I enjoy (indoor) bouldering and making kimchi and yogurt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CD40DD-B09D-813E-ACE3-2B4C082752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2014"/>
          <a:stretch>
            <a:fillRect/>
          </a:stretch>
        </p:blipFill>
        <p:spPr>
          <a:xfrm>
            <a:off x="762000" y="411956"/>
            <a:ext cx="2572013" cy="301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708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Title 3"/>
          <p:cNvSpPr txBox="1">
            <a:spLocks noGrp="1"/>
          </p:cNvSpPr>
          <p:nvPr>
            <p:ph type="title"/>
          </p:nvPr>
        </p:nvSpPr>
        <p:spPr>
          <a:xfrm>
            <a:off x="457200" y="6302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Elli Beres</a:t>
            </a:r>
            <a:endParaRPr dirty="0"/>
          </a:p>
        </p:txBody>
      </p:sp>
      <p:sp>
        <p:nvSpPr>
          <p:cNvPr id="111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6543675" y="6248400"/>
            <a:ext cx="334900" cy="350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6799" tIns="46799" rIns="46799" bIns="467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215900" marR="0" indent="-215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723900" algn="l"/>
              </a:tabLst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Times New Roman"/>
              </a:defRPr>
            </a:lvl1pPr>
            <a:lvl2pPr marL="0" marR="0" indent="457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914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1371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18288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22860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2743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3200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3657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/>
              <a:pPr/>
              <a:t>5</a:t>
            </a:fld>
            <a:endParaRPr/>
          </a:p>
        </p:txBody>
      </p:sp>
      <p:sp>
        <p:nvSpPr>
          <p:cNvPr id="1111" name="TextBox 10"/>
          <p:cNvSpPr txBox="1"/>
          <p:nvPr/>
        </p:nvSpPr>
        <p:spPr>
          <a:xfrm>
            <a:off x="4062706" y="1372925"/>
            <a:ext cx="4671305" cy="372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solidFill>
                  <a:schemeClr val="tx1"/>
                </a:solidFill>
              </a:rPr>
              <a:t>2</a:t>
            </a:r>
            <a:r>
              <a:rPr lang="en-US" baseline="30000" dirty="0">
                <a:solidFill>
                  <a:schemeClr val="tx1"/>
                </a:solidFill>
              </a:rPr>
              <a:t>nd</a:t>
            </a:r>
            <a:r>
              <a:rPr lang="en-US" dirty="0">
                <a:solidFill>
                  <a:schemeClr val="tx1"/>
                </a:solidFill>
              </a:rPr>
              <a:t> year graduate student in Computer Science &amp; Engineering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solidFill>
                  <a:schemeClr val="tx1"/>
                </a:solidFill>
              </a:rPr>
              <a:t>Research synthetic biology with Dr. Sudarshan Pinglay at UWGS and the Seattle Hub for Synthetic Biology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solidFill>
                  <a:schemeClr val="tx1"/>
                </a:solidFill>
              </a:rPr>
              <a:t>Love weightlifting, playing soccer, hiking, sci-fi and fantasy, and </a:t>
            </a:r>
            <a:r>
              <a:rPr lang="en-US" dirty="0" err="1">
                <a:solidFill>
                  <a:schemeClr val="tx1"/>
                </a:solidFill>
              </a:rPr>
              <a:t>GMing</a:t>
            </a:r>
            <a:r>
              <a:rPr lang="en-US" dirty="0">
                <a:solidFill>
                  <a:schemeClr val="tx1"/>
                </a:solidFill>
              </a:rPr>
              <a:t> and playing TTRPGs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1112" name="Image"/>
          <p:cNvPicPr>
            <a:picLocks noChangeAspect="1"/>
          </p:cNvPicPr>
          <p:nvPr/>
        </p:nvPicPr>
        <p:blipFill>
          <a:blip r:embed="rId2"/>
          <a:srcRect l="13036" r="13036"/>
          <a:stretch/>
        </p:blipFill>
        <p:spPr>
          <a:xfrm>
            <a:off x="629642" y="1517634"/>
            <a:ext cx="2950960" cy="399168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A723A5D5-3239-2180-3456-7E74DA4809B4}"/>
              </a:ext>
            </a:extLst>
          </p:cNvPr>
          <p:cNvSpPr>
            <a:spLocks noGrp="1"/>
          </p:cNvSpPr>
          <p:nvPr>
            <p:ph type="ftr" idx="10"/>
          </p:nvPr>
        </p:nvSpPr>
        <p:spPr>
          <a:xfrm>
            <a:off x="3114675" y="6264275"/>
            <a:ext cx="2894013" cy="363538"/>
          </a:xfrm>
        </p:spPr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b="1" dirty="0"/>
              <a:t>Dave Beck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1143001"/>
          </a:xfrm>
        </p:spPr>
        <p:txBody>
          <a:bodyPr/>
          <a:lstStyle/>
          <a:p>
            <a:pPr marL="0" indent="0" algn="ctr"/>
            <a:r>
              <a:rPr lang="en-US" dirty="0"/>
              <a:t>I’m Dave, not Dr. Beck, or Professor Beck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0863A9-1D62-DCE2-EF59-6839CEF08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051" y="2209800"/>
            <a:ext cx="2946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7</a:t>
            </a:fld>
            <a:endParaRPr lang="en-US" altLang="x-non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69DFC6-262B-9D88-4281-96AC4EEA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B75E2D-C9D9-B342-EC15-A3CEBB268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39"/>
            <a:ext cx="9144000" cy="667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Agenda</a:t>
            </a:r>
          </a:p>
        </p:txBody>
      </p:sp>
      <p:sp>
        <p:nvSpPr>
          <p:cNvPr id="154626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Why data science?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Course overview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Validating your software install</a:t>
            </a:r>
          </a:p>
        </p:txBody>
      </p:sp>
      <p:sp>
        <p:nvSpPr>
          <p:cNvPr id="154627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E34EC161-5CED-374B-8E3E-F32E4893176E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8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F27CD9-B824-A2C5-7F9A-21F17AA5A14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8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Registration by Field of Study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5974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A38E17A-02A4-1D4B-8A2B-CD512C05D474}" type="slidenum">
              <a:rPr lang="en-US" altLang="x-none" sz="1800" smtClean="0">
                <a:solidFill>
                  <a:srgbClr val="000000"/>
                </a:solidFill>
                <a:latin typeface="Times New Roman" charset="0"/>
              </a:rPr>
              <a:pPr/>
              <a:t>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558DFF-A770-C784-F4CE-F8AAA4233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664" y="846138"/>
            <a:ext cx="8102672" cy="54784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24729</TotalTime>
  <Words>1707</Words>
  <Application>Microsoft Macintosh PowerPoint</Application>
  <PresentationFormat>On-screen Show (4:3)</PresentationFormat>
  <Paragraphs>303</Paragraphs>
  <Slides>32</Slides>
  <Notes>24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Times New Roman</vt:lpstr>
      <vt:lpstr>Calibri</vt:lpstr>
      <vt:lpstr>Wingdings</vt:lpstr>
      <vt:lpstr>Arial</vt:lpstr>
      <vt:lpstr>1_Office Theme</vt:lpstr>
      <vt:lpstr>2_Office Theme</vt:lpstr>
      <vt:lpstr>6_Office Theme</vt:lpstr>
      <vt:lpstr>PowerPoint Presentation</vt:lpstr>
      <vt:lpstr>PowerPoint Presentation</vt:lpstr>
      <vt:lpstr>PowerPoint Presentation</vt:lpstr>
      <vt:lpstr>Ian Quah</vt:lpstr>
      <vt:lpstr>Elli Beres</vt:lpstr>
      <vt:lpstr>Dave Beck</vt:lpstr>
      <vt:lpstr>PowerPoint Presentation</vt:lpstr>
      <vt:lpstr>PowerPoint Presentation</vt:lpstr>
      <vt:lpstr>Course Registration by Field of Study</vt:lpstr>
      <vt:lpstr>PowerPoint Presentation</vt:lpstr>
      <vt:lpstr>Survey Results (21/51 responding)</vt:lpstr>
      <vt:lpstr>What you will learn</vt:lpstr>
      <vt:lpstr>Course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Getting Started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Bryna Hazelton</cp:lastModifiedBy>
  <cp:revision>419</cp:revision>
  <cp:lastPrinted>1601-01-01T00:00:00Z</cp:lastPrinted>
  <dcterms:created xsi:type="dcterms:W3CDTF">2008-11-04T22:35:39Z</dcterms:created>
  <dcterms:modified xsi:type="dcterms:W3CDTF">2025-10-07T17:40:36Z</dcterms:modified>
</cp:coreProperties>
</file>